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4" r:id="rId10"/>
    <p:sldId id="267" r:id="rId11"/>
  </p:sldIdLst>
  <p:sldSz cx="18288000" cy="10287000"/>
  <p:notesSz cx="6858000" cy="9144000"/>
  <p:embeddedFontLst>
    <p:embeddedFont>
      <p:font typeface="Seaford" panose="00000500000000000000" pitchFamily="2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E83EBB-CC0C-CADE-35F8-566B54610846}" v="573" dt="2024-06-01T23:44:28.4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ll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8.sv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7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lesc.dinfo.unifi.it/materials/dataset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2"/>
          <p:cNvSpPr txBox="1"/>
          <p:nvPr/>
        </p:nvSpPr>
        <p:spPr>
          <a:xfrm>
            <a:off x="965202" y="965200"/>
            <a:ext cx="6930876" cy="58319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dirty="0">
                <a:latin typeface="+mj-lt"/>
                <a:ea typeface="+mj-ea"/>
                <a:cs typeface="+mj-cs"/>
              </a:rPr>
              <a:t>PRNU Device Recognition</a:t>
            </a:r>
            <a:endParaRPr lang="en-US" sz="9600" dirty="0">
              <a:latin typeface="+mj-lt"/>
              <a:ea typeface="+mj-ea"/>
              <a:cs typeface="Calibri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65200" y="7916526"/>
            <a:ext cx="6930876" cy="11632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4000" dirty="0"/>
              <a:t> Identifying the Origin of Images through PRNU</a:t>
            </a:r>
            <a:endParaRPr lang="en-US" sz="4000" dirty="0">
              <a:cs typeface="Calibri"/>
            </a:endParaRPr>
          </a:p>
        </p:txBody>
      </p:sp>
      <p:pic>
        <p:nvPicPr>
          <p:cNvPr id="5" name="Picture 4" descr="Camera lens close up">
            <a:extLst>
              <a:ext uri="{FF2B5EF4-FFF2-40B4-BE49-F238E27FC236}">
                <a16:creationId xmlns:a16="http://schemas.microsoft.com/office/drawing/2014/main" id="{5DCA131C-674A-4375-0BAE-A9B43BAD4F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37" r="28226"/>
          <a:stretch/>
        </p:blipFill>
        <p:spPr>
          <a:xfrm>
            <a:off x="9343822" y="10"/>
            <a:ext cx="8944178" cy="10286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975256" cy="10287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48F0C9-5E5A-48CA-AE92-0CE20858AE37}"/>
              </a:ext>
            </a:extLst>
          </p:cNvPr>
          <p:cNvSpPr txBox="1"/>
          <p:nvPr/>
        </p:nvSpPr>
        <p:spPr>
          <a:xfrm>
            <a:off x="7836845" y="965202"/>
            <a:ext cx="7732713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2569464">
              <a:spcAft>
                <a:spcPts val="600"/>
              </a:spcAft>
            </a:pPr>
            <a:r>
              <a:rPr lang="en-US" sz="9600" kern="1200" dirty="0">
                <a:latin typeface="+mn-lt"/>
                <a:ea typeface="+mn-ea"/>
                <a:cs typeface="Calibri"/>
              </a:rPr>
              <a:t>THE END</a:t>
            </a:r>
            <a:endParaRPr lang="en-US" sz="9600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2D6B1E-DD3D-3F37-E6A0-832C14FA1850}"/>
              </a:ext>
            </a:extLst>
          </p:cNvPr>
          <p:cNvSpPr txBox="1"/>
          <p:nvPr/>
        </p:nvSpPr>
        <p:spPr>
          <a:xfrm>
            <a:off x="5315306" y="5938233"/>
            <a:ext cx="7732713" cy="36317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2569464">
              <a:spcAft>
                <a:spcPts val="600"/>
              </a:spcAft>
            </a:pPr>
            <a:r>
              <a:rPr lang="en-US" sz="5050" kern="1200" dirty="0">
                <a:latin typeface="+mn-lt"/>
                <a:ea typeface="+mn-ea"/>
                <a:cs typeface="Calibri"/>
              </a:rPr>
              <a:t>Bertolami Carmelo</a:t>
            </a:r>
            <a:endParaRPr lang="en-US" sz="5050" dirty="0"/>
          </a:p>
          <a:p>
            <a:pPr defTabSz="2569464">
              <a:spcAft>
                <a:spcPts val="600"/>
              </a:spcAft>
            </a:pPr>
            <a:br>
              <a:rPr lang="en-US" sz="5050" kern="1200" dirty="0">
                <a:cs typeface="Calibri"/>
              </a:rPr>
            </a:br>
            <a:r>
              <a:rPr lang="en-US" sz="5050" kern="1200" dirty="0">
                <a:latin typeface="+mn-lt"/>
                <a:ea typeface="+mn-ea"/>
                <a:cs typeface="Calibri"/>
              </a:rPr>
              <a:t>Digital forensics course </a:t>
            </a:r>
            <a:br>
              <a:rPr lang="en-US" sz="5050" kern="1200" dirty="0">
                <a:cs typeface="Calibri"/>
              </a:rPr>
            </a:br>
            <a:r>
              <a:rPr lang="en-US" sz="5050" kern="1200" dirty="0">
                <a:latin typeface="+mn-lt"/>
                <a:ea typeface="+mn-ea"/>
                <a:cs typeface="Calibri"/>
              </a:rPr>
              <a:t>2023/2024</a:t>
            </a:r>
            <a:endParaRPr lang="en-US" sz="5050" dirty="0">
              <a:ea typeface="+mn-ea"/>
            </a:endParaRPr>
          </a:p>
          <a:p>
            <a:pPr>
              <a:spcAft>
                <a:spcPts val="600"/>
              </a:spcAft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0920569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2"/>
          <p:cNvSpPr txBox="1"/>
          <p:nvPr/>
        </p:nvSpPr>
        <p:spPr>
          <a:xfrm>
            <a:off x="1257301" y="547687"/>
            <a:ext cx="7876974" cy="2710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What is PRNU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21DCD0-69DC-3EED-188D-031DEA0448D6}"/>
              </a:ext>
            </a:extLst>
          </p:cNvPr>
          <p:cNvSpPr txBox="1"/>
          <p:nvPr/>
        </p:nvSpPr>
        <p:spPr>
          <a:xfrm>
            <a:off x="1257300" y="3499945"/>
            <a:ext cx="6929431" cy="576549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/>
              <a:t>Photo Response Non-Uniformity (PRNU) is a distinctive noise pattern intrinsic to imaging sensors in digital cameras. </a:t>
            </a:r>
          </a:p>
          <a:p>
            <a:pPr marL="28575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/>
          </a:p>
          <a:p>
            <a:pPr marL="2286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/>
              <a:t>This issue arises from slight variations in pixel sensitivity across the sensor array.</a:t>
            </a:r>
          </a:p>
          <a:p>
            <a:pPr marL="2286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/>
          </a:p>
          <a:p>
            <a:pPr marL="2286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/>
              <a:t>Manufacturing imperfections lead to unique patterns of noise in sensors.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B1BBA46-8DC0-72DF-CF47-46BBEC0EE4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"/>
                    </a14:imgEffect>
                  </a14:imgLayer>
                </a14:imgProps>
              </a:ext>
            </a:extLst>
          </a:blip>
          <a:srcRect l="2754" r="39209"/>
          <a:stretch/>
        </p:blipFill>
        <p:spPr>
          <a:xfrm>
            <a:off x="9343822" y="10"/>
            <a:ext cx="8944178" cy="10286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2"/>
          <p:cNvSpPr txBox="1"/>
          <p:nvPr/>
        </p:nvSpPr>
        <p:spPr>
          <a:xfrm>
            <a:off x="1257301" y="547687"/>
            <a:ext cx="7876974" cy="2710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Detailed Explanation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57300" y="3499945"/>
            <a:ext cx="6929431" cy="57654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00" dirty="0"/>
              <a:t> 1.   </a:t>
            </a:r>
            <a:r>
              <a:rPr lang="en-US" sz="2300" b="1" dirty="0"/>
              <a:t>Characteristics</a:t>
            </a:r>
            <a:r>
              <a:rPr lang="en-US" sz="2300" dirty="0"/>
              <a:t>: PRNU is a "fingerprint" for a camera sensor, stable over time and across different conditions, making it reliable for sensor identification.</a:t>
            </a: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30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00" dirty="0"/>
              <a:t>2.  </a:t>
            </a:r>
            <a:r>
              <a:rPr lang="en-US" sz="2300" b="1" dirty="0"/>
              <a:t>Detection</a:t>
            </a:r>
            <a:r>
              <a:rPr lang="en-US" sz="2300" dirty="0"/>
              <a:t>: PRNU is detected by denoising the image (e.g., with Gaussian filtering) and analyzing the residual noise pattern.</a:t>
            </a:r>
            <a:endParaRPr lang="en-US" sz="23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30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00" dirty="0"/>
              <a:t>3.   </a:t>
            </a:r>
            <a:r>
              <a:rPr lang="en-US" sz="2300" b="1" dirty="0"/>
              <a:t>Application</a:t>
            </a:r>
            <a:r>
              <a:rPr lang="en-US" sz="2300" dirty="0"/>
              <a:t>: In digital forensics, PRNU links images to specific cameras. By comparing PRNU patterns, the camera that captured the image can be identified.</a:t>
            </a:r>
            <a:endParaRPr lang="en-US" sz="23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30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00" dirty="0"/>
              <a:t>4.   </a:t>
            </a:r>
            <a:r>
              <a:rPr lang="en-US" sz="2300" b="1" dirty="0"/>
              <a:t>Importance</a:t>
            </a:r>
            <a:r>
              <a:rPr lang="en-US" sz="2300" dirty="0"/>
              <a:t>: PRNU is crucial for detecting image forgeries, authenticating image sources, and investigating digital crimes.</a:t>
            </a:r>
            <a:endParaRPr lang="en-US" sz="23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300"/>
          </a:p>
        </p:txBody>
      </p:sp>
      <p:pic>
        <p:nvPicPr>
          <p:cNvPr id="8" name="Picture 7" descr="Camera lens">
            <a:extLst>
              <a:ext uri="{FF2B5EF4-FFF2-40B4-BE49-F238E27FC236}">
                <a16:creationId xmlns:a16="http://schemas.microsoft.com/office/drawing/2014/main" id="{8915377A-EE69-C282-5997-98A3B2043F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22" r="32841"/>
          <a:stretch/>
        </p:blipFill>
        <p:spPr>
          <a:xfrm>
            <a:off x="9343822" y="10"/>
            <a:ext cx="8944178" cy="10286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2"/>
          <p:cNvSpPr txBox="1"/>
          <p:nvPr/>
        </p:nvSpPr>
        <p:spPr>
          <a:xfrm>
            <a:off x="1257301" y="547687"/>
            <a:ext cx="7876974" cy="2710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My project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57300" y="3499945"/>
            <a:ext cx="6929431" cy="5765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b="1"/>
              <a:t>Objective</a:t>
            </a:r>
            <a:r>
              <a:rPr lang="en-US" sz="3000"/>
              <a:t>: Develop a system to identify the origin of photos by analyzing the Photo Response Non-Uniformity (PRNU) pattern.</a:t>
            </a:r>
          </a:p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b="1"/>
              <a:t>Specific Goal</a:t>
            </a:r>
            <a:r>
              <a:rPr lang="en-US" sz="3000"/>
              <a:t>: Accurately determine which of the five different devices captured a given image by comparing its PRNU pattern to known patterns from each device and calculate its accuracy.</a:t>
            </a:r>
          </a:p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/>
          </a:p>
        </p:txBody>
      </p:sp>
      <p:pic>
        <p:nvPicPr>
          <p:cNvPr id="5" name="Picture 4" descr="Magnifying glass on clear background">
            <a:extLst>
              <a:ext uri="{FF2B5EF4-FFF2-40B4-BE49-F238E27FC236}">
                <a16:creationId xmlns:a16="http://schemas.microsoft.com/office/drawing/2014/main" id="{B37BA452-1BFE-5EF0-DE73-2BDC994C23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94" r="8370"/>
          <a:stretch/>
        </p:blipFill>
        <p:spPr>
          <a:xfrm>
            <a:off x="9343822" y="10"/>
            <a:ext cx="8944178" cy="10286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" y="0"/>
            <a:ext cx="18287997" cy="2363932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2193285" y="0"/>
            <a:ext cx="6094715" cy="2364618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61666" y="-7961667"/>
            <a:ext cx="2364669" cy="18288003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10"/>
          <p:cNvSpPr txBox="1"/>
          <p:nvPr/>
        </p:nvSpPr>
        <p:spPr>
          <a:xfrm>
            <a:off x="2057395" y="523297"/>
            <a:ext cx="15066035" cy="1316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SCHEMA</a:t>
            </a:r>
          </a:p>
        </p:txBody>
      </p:sp>
      <p:sp>
        <p:nvSpPr>
          <p:cNvPr id="2" name="Freeform 2"/>
          <p:cNvSpPr/>
          <p:nvPr/>
        </p:nvSpPr>
        <p:spPr>
          <a:xfrm>
            <a:off x="4117321" y="5238166"/>
            <a:ext cx="1645570" cy="1904900"/>
          </a:xfrm>
          <a:custGeom>
            <a:avLst/>
            <a:gdLst/>
            <a:ahLst/>
            <a:cxnLst/>
            <a:rect l="l" t="t" r="r" b="b"/>
            <a:pathLst>
              <a:path w="2006310" h="2322490">
                <a:moveTo>
                  <a:pt x="0" y="0"/>
                </a:moveTo>
                <a:lnTo>
                  <a:pt x="2006310" y="0"/>
                </a:lnTo>
                <a:lnTo>
                  <a:pt x="2006310" y="2322490"/>
                </a:lnTo>
                <a:lnTo>
                  <a:pt x="0" y="23224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823841" y="3168868"/>
            <a:ext cx="1382749" cy="1840598"/>
          </a:xfrm>
          <a:custGeom>
            <a:avLst/>
            <a:gdLst/>
            <a:ahLst/>
            <a:cxnLst/>
            <a:rect l="l" t="t" r="r" b="b"/>
            <a:pathLst>
              <a:path w="1685874" h="2244092">
                <a:moveTo>
                  <a:pt x="0" y="0"/>
                </a:moveTo>
                <a:lnTo>
                  <a:pt x="1685874" y="0"/>
                </a:lnTo>
                <a:lnTo>
                  <a:pt x="1685874" y="2244092"/>
                </a:lnTo>
                <a:lnTo>
                  <a:pt x="0" y="2244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030893" y="5229758"/>
            <a:ext cx="1017641" cy="1913308"/>
          </a:xfrm>
          <a:custGeom>
            <a:avLst/>
            <a:gdLst/>
            <a:ahLst/>
            <a:cxnLst/>
            <a:rect l="l" t="t" r="r" b="b"/>
            <a:pathLst>
              <a:path w="1240727" h="2332741">
                <a:moveTo>
                  <a:pt x="0" y="0"/>
                </a:moveTo>
                <a:lnTo>
                  <a:pt x="1240726" y="0"/>
                </a:lnTo>
                <a:lnTo>
                  <a:pt x="1240726" y="2332741"/>
                </a:lnTo>
                <a:lnTo>
                  <a:pt x="0" y="23327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981898" y="7583797"/>
            <a:ext cx="1066635" cy="1874279"/>
          </a:xfrm>
          <a:custGeom>
            <a:avLst/>
            <a:gdLst/>
            <a:ahLst/>
            <a:cxnLst/>
            <a:rect l="l" t="t" r="r" b="b"/>
            <a:pathLst>
              <a:path w="1300462" h="2285157">
                <a:moveTo>
                  <a:pt x="0" y="0"/>
                </a:moveTo>
                <a:lnTo>
                  <a:pt x="1300462" y="0"/>
                </a:lnTo>
                <a:lnTo>
                  <a:pt x="1300462" y="2285157"/>
                </a:lnTo>
                <a:lnTo>
                  <a:pt x="0" y="22851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flipV="1">
            <a:off x="7224778" y="4089167"/>
            <a:ext cx="5599063" cy="209724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7224778" y="6181114"/>
            <a:ext cx="5599063" cy="529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7224778" y="6181114"/>
            <a:ext cx="4924485" cy="233982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6361611" y="5544363"/>
            <a:ext cx="810410" cy="1273501"/>
          </a:xfrm>
          <a:custGeom>
            <a:avLst/>
            <a:gdLst/>
            <a:ahLst/>
            <a:cxnLst/>
            <a:rect l="l" t="t" r="r" b="b"/>
            <a:pathLst>
              <a:path w="988067" h="1552677">
                <a:moveTo>
                  <a:pt x="0" y="0"/>
                </a:moveTo>
                <a:lnTo>
                  <a:pt x="988067" y="0"/>
                </a:lnTo>
                <a:lnTo>
                  <a:pt x="988067" y="1552676"/>
                </a:lnTo>
                <a:lnTo>
                  <a:pt x="0" y="15526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85F55C16-BC21-49EF-A4FF-C3155BB93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2"/>
          <p:cNvSpPr txBox="1"/>
          <p:nvPr/>
        </p:nvSpPr>
        <p:spPr>
          <a:xfrm>
            <a:off x="9372600" y="547687"/>
            <a:ext cx="7658097" cy="1649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METODOLOGY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C5F069E-AFE6-4825-8945-46F2918A5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" y="0"/>
            <a:ext cx="9174854" cy="10287000"/>
          </a:xfrm>
          <a:custGeom>
            <a:avLst/>
            <a:gdLst>
              <a:gd name="connsiteX0" fmla="*/ 0 w 6116569"/>
              <a:gd name="connsiteY0" fmla="*/ 0 h 6879321"/>
              <a:gd name="connsiteX1" fmla="*/ 2935851 w 6116569"/>
              <a:gd name="connsiteY1" fmla="*/ 0 h 6879321"/>
              <a:gd name="connsiteX2" fmla="*/ 3238280 w 6116569"/>
              <a:gd name="connsiteY2" fmla="*/ 31980 h 6879321"/>
              <a:gd name="connsiteX3" fmla="*/ 3660541 w 6116569"/>
              <a:gd name="connsiteY3" fmla="*/ 550772 h 6879321"/>
              <a:gd name="connsiteX4" fmla="*/ 3808902 w 6116569"/>
              <a:gd name="connsiteY4" fmla="*/ 589860 h 6879321"/>
              <a:gd name="connsiteX5" fmla="*/ 4413762 w 6116569"/>
              <a:gd name="connsiteY5" fmla="*/ 625393 h 6879321"/>
              <a:gd name="connsiteX6" fmla="*/ 4567830 w 6116569"/>
              <a:gd name="connsiteY6" fmla="*/ 721333 h 6879321"/>
              <a:gd name="connsiteX7" fmla="*/ 4171247 w 6116569"/>
              <a:gd name="connsiteY7" fmla="*/ 792401 h 6879321"/>
              <a:gd name="connsiteX8" fmla="*/ 4376671 w 6116569"/>
              <a:gd name="connsiteY8" fmla="*/ 842148 h 6879321"/>
              <a:gd name="connsiteX9" fmla="*/ 4527887 w 6116569"/>
              <a:gd name="connsiteY9" fmla="*/ 813722 h 6879321"/>
              <a:gd name="connsiteX10" fmla="*/ 4633452 w 6116569"/>
              <a:gd name="connsiteY10" fmla="*/ 799508 h 6879321"/>
              <a:gd name="connsiteX11" fmla="*/ 4947293 w 6116569"/>
              <a:gd name="connsiteY11" fmla="*/ 870576 h 6879321"/>
              <a:gd name="connsiteX12" fmla="*/ 5263988 w 6116569"/>
              <a:gd name="connsiteY12" fmla="*/ 820828 h 6879321"/>
              <a:gd name="connsiteX13" fmla="*/ 5249723 w 6116569"/>
              <a:gd name="connsiteY13" fmla="*/ 895449 h 6879321"/>
              <a:gd name="connsiteX14" fmla="*/ 4744723 w 6116569"/>
              <a:gd name="connsiteY14" fmla="*/ 1197485 h 6879321"/>
              <a:gd name="connsiteX15" fmla="*/ 4767548 w 6116569"/>
              <a:gd name="connsiteY15" fmla="*/ 1346727 h 6879321"/>
              <a:gd name="connsiteX16" fmla="*/ 4539299 w 6116569"/>
              <a:gd name="connsiteY16" fmla="*/ 1421348 h 6879321"/>
              <a:gd name="connsiteX17" fmla="*/ 4607773 w 6116569"/>
              <a:gd name="connsiteY17" fmla="*/ 1485309 h 6879321"/>
              <a:gd name="connsiteX18" fmla="*/ 4579242 w 6116569"/>
              <a:gd name="connsiteY18" fmla="*/ 1535055 h 6879321"/>
              <a:gd name="connsiteX19" fmla="*/ 5278255 w 6116569"/>
              <a:gd name="connsiteY19" fmla="*/ 1609676 h 6879321"/>
              <a:gd name="connsiteX20" fmla="*/ 5771843 w 6116569"/>
              <a:gd name="connsiteY20" fmla="*/ 1630997 h 6879321"/>
              <a:gd name="connsiteX21" fmla="*/ 6105656 w 6116569"/>
              <a:gd name="connsiteY21" fmla="*/ 1748257 h 6879321"/>
              <a:gd name="connsiteX22" fmla="*/ 5691955 w 6116569"/>
              <a:gd name="connsiteY22" fmla="*/ 2167555 h 6879321"/>
              <a:gd name="connsiteX23" fmla="*/ 5475118 w 6116569"/>
              <a:gd name="connsiteY23" fmla="*/ 2348776 h 6879321"/>
              <a:gd name="connsiteX24" fmla="*/ 5826051 w 6116569"/>
              <a:gd name="connsiteY24" fmla="*/ 2291922 h 6879321"/>
              <a:gd name="connsiteX25" fmla="*/ 5552153 w 6116569"/>
              <a:gd name="connsiteY25" fmla="*/ 2597513 h 6879321"/>
              <a:gd name="connsiteX26" fmla="*/ 5603508 w 6116569"/>
              <a:gd name="connsiteY26" fmla="*/ 2647260 h 6879321"/>
              <a:gd name="connsiteX27" fmla="*/ 5700515 w 6116569"/>
              <a:gd name="connsiteY27" fmla="*/ 2679240 h 6879321"/>
              <a:gd name="connsiteX28" fmla="*/ 5246870 w 6116569"/>
              <a:gd name="connsiteY28" fmla="*/ 2888889 h 6879321"/>
              <a:gd name="connsiteX29" fmla="*/ 4836022 w 6116569"/>
              <a:gd name="connsiteY29" fmla="*/ 3169605 h 6879321"/>
              <a:gd name="connsiteX30" fmla="*/ 4736163 w 6116569"/>
              <a:gd name="connsiteY30" fmla="*/ 3233565 h 6879321"/>
              <a:gd name="connsiteX31" fmla="*/ 4853141 w 6116569"/>
              <a:gd name="connsiteY31" fmla="*/ 3233565 h 6879321"/>
              <a:gd name="connsiteX32" fmla="*/ 4944440 w 6116569"/>
              <a:gd name="connsiteY32" fmla="*/ 3226459 h 6879321"/>
              <a:gd name="connsiteX33" fmla="*/ 5109921 w 6116569"/>
              <a:gd name="connsiteY33" fmla="*/ 3283313 h 6879321"/>
              <a:gd name="connsiteX34" fmla="*/ 5694809 w 6116569"/>
              <a:gd name="connsiteY34" fmla="*/ 3141178 h 6879321"/>
              <a:gd name="connsiteX35" fmla="*/ 5566419 w 6116569"/>
              <a:gd name="connsiteY35" fmla="*/ 3301079 h 6879321"/>
              <a:gd name="connsiteX36" fmla="*/ 5415203 w 6116569"/>
              <a:gd name="connsiteY36" fmla="*/ 3397020 h 6879321"/>
              <a:gd name="connsiteX37" fmla="*/ 5612068 w 6116569"/>
              <a:gd name="connsiteY37" fmla="*/ 3432554 h 6879321"/>
              <a:gd name="connsiteX38" fmla="*/ 5206927 w 6116569"/>
              <a:gd name="connsiteY38" fmla="*/ 3599562 h 6879321"/>
              <a:gd name="connsiteX39" fmla="*/ 5301079 w 6116569"/>
              <a:gd name="connsiteY39" fmla="*/ 3723930 h 6879321"/>
              <a:gd name="connsiteX40" fmla="*/ 4507915 w 6116569"/>
              <a:gd name="connsiteY40" fmla="*/ 4306683 h 6879321"/>
              <a:gd name="connsiteX41" fmla="*/ 3982942 w 6116569"/>
              <a:gd name="connsiteY41" fmla="*/ 4587399 h 6879321"/>
              <a:gd name="connsiteX42" fmla="*/ 4185513 w 6116569"/>
              <a:gd name="connsiteY42" fmla="*/ 4541205 h 6879321"/>
              <a:gd name="connsiteX43" fmla="*/ 5212633 w 6116569"/>
              <a:gd name="connsiteY43" fmla="*/ 4455924 h 6879321"/>
              <a:gd name="connsiteX44" fmla="*/ 5312492 w 6116569"/>
              <a:gd name="connsiteY44" fmla="*/ 4473691 h 6879321"/>
              <a:gd name="connsiteX45" fmla="*/ 4596361 w 6116569"/>
              <a:gd name="connsiteY45" fmla="*/ 4818368 h 6879321"/>
              <a:gd name="connsiteX46" fmla="*/ 4873113 w 6116569"/>
              <a:gd name="connsiteY46" fmla="*/ 4885882 h 6879321"/>
              <a:gd name="connsiteX47" fmla="*/ 4935881 w 6116569"/>
              <a:gd name="connsiteY47" fmla="*/ 4914309 h 6879321"/>
              <a:gd name="connsiteX48" fmla="*/ 4873113 w 6116569"/>
              <a:gd name="connsiteY48" fmla="*/ 5003143 h 6879321"/>
              <a:gd name="connsiteX49" fmla="*/ 4721898 w 6116569"/>
              <a:gd name="connsiteY49" fmla="*/ 5095530 h 6879321"/>
              <a:gd name="connsiteX50" fmla="*/ 5132745 w 6116569"/>
              <a:gd name="connsiteY50" fmla="*/ 4949842 h 6879321"/>
              <a:gd name="connsiteX51" fmla="*/ 5101362 w 6116569"/>
              <a:gd name="connsiteY51" fmla="*/ 5081317 h 6879321"/>
              <a:gd name="connsiteX52" fmla="*/ 5138452 w 6116569"/>
              <a:gd name="connsiteY52" fmla="*/ 5198578 h 6879321"/>
              <a:gd name="connsiteX53" fmla="*/ 4904497 w 6116569"/>
              <a:gd name="connsiteY53" fmla="*/ 5362033 h 6879321"/>
              <a:gd name="connsiteX54" fmla="*/ 4579242 w 6116569"/>
              <a:gd name="connsiteY54" fmla="*/ 5674729 h 6879321"/>
              <a:gd name="connsiteX55" fmla="*/ 4253988 w 6116569"/>
              <a:gd name="connsiteY55" fmla="*/ 5884379 h 6879321"/>
              <a:gd name="connsiteX56" fmla="*/ 3985795 w 6116569"/>
              <a:gd name="connsiteY56" fmla="*/ 6069153 h 6879321"/>
              <a:gd name="connsiteX57" fmla="*/ 4231163 w 6116569"/>
              <a:gd name="connsiteY57" fmla="*/ 6030066 h 6879321"/>
              <a:gd name="connsiteX58" fmla="*/ 3814609 w 6116569"/>
              <a:gd name="connsiteY58" fmla="*/ 6317889 h 6879321"/>
              <a:gd name="connsiteX59" fmla="*/ 3751840 w 6116569"/>
              <a:gd name="connsiteY59" fmla="*/ 6339209 h 6879321"/>
              <a:gd name="connsiteX60" fmla="*/ 3089919 w 6116569"/>
              <a:gd name="connsiteY60" fmla="*/ 6563071 h 6879321"/>
              <a:gd name="connsiteX61" fmla="*/ 2961529 w 6116569"/>
              <a:gd name="connsiteY61" fmla="*/ 6662566 h 6879321"/>
              <a:gd name="connsiteX62" fmla="*/ 3107038 w 6116569"/>
              <a:gd name="connsiteY62" fmla="*/ 6673226 h 6879321"/>
              <a:gd name="connsiteX63" fmla="*/ 3594919 w 6116569"/>
              <a:gd name="connsiteY63" fmla="*/ 6591499 h 6879321"/>
              <a:gd name="connsiteX64" fmla="*/ 3261106 w 6116569"/>
              <a:gd name="connsiteY64" fmla="*/ 6726527 h 6879321"/>
              <a:gd name="connsiteX65" fmla="*/ 3620597 w 6116569"/>
              <a:gd name="connsiteY65" fmla="*/ 6740740 h 6879321"/>
              <a:gd name="connsiteX66" fmla="*/ 3703337 w 6116569"/>
              <a:gd name="connsiteY66" fmla="*/ 6826020 h 6879321"/>
              <a:gd name="connsiteX67" fmla="*/ 3689072 w 6116569"/>
              <a:gd name="connsiteY67" fmla="*/ 6879321 h 6879321"/>
              <a:gd name="connsiteX68" fmla="*/ 0 w 6116569"/>
              <a:gd name="connsiteY68" fmla="*/ 6879321 h 6879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Open Folder">
            <a:extLst>
              <a:ext uri="{FF2B5EF4-FFF2-40B4-BE49-F238E27FC236}">
                <a16:creationId xmlns:a16="http://schemas.microsoft.com/office/drawing/2014/main" id="{ED5DDF84-E4A8-F9FF-DC59-E919F9641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1" y="2877161"/>
            <a:ext cx="4792806" cy="479280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372600" y="1919570"/>
            <a:ext cx="7658097" cy="5519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300" dirty="0"/>
              <a:t>1. Data Preparation</a:t>
            </a:r>
            <a:endParaRPr lang="en-US" sz="2300" dirty="0">
              <a:cs typeface="Calibri"/>
            </a:endParaRPr>
          </a:p>
          <a:p>
            <a:pPr marL="582295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u="sng" dirty="0"/>
              <a:t>Dataset</a:t>
            </a:r>
            <a:r>
              <a:rPr lang="en-US" sz="2300" dirty="0"/>
              <a:t>: Downloaded a dataset containing images from five different devices.</a:t>
            </a:r>
            <a:endParaRPr lang="en-US" sz="2300" dirty="0">
              <a:cs typeface="Calibri"/>
            </a:endParaRPr>
          </a:p>
          <a:p>
            <a:pPr marL="582295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u="sng" dirty="0"/>
              <a:t>Organization</a:t>
            </a:r>
            <a:r>
              <a:rPr lang="en-US" sz="2300" dirty="0"/>
              <a:t>: Organized images into folders corresponding to each device.</a:t>
            </a:r>
            <a:endParaRPr lang="en-US" sz="2300" dirty="0">
              <a:cs typeface="Calibri"/>
            </a:endParaRPr>
          </a:p>
          <a:p>
            <a:pPr marL="582295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300" dirty="0">
              <a:cs typeface="Calibri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300" dirty="0"/>
              <a:t>2. Image Preprocessing</a:t>
            </a:r>
            <a:endParaRPr lang="en-US" sz="2300" dirty="0">
              <a:cs typeface="Calibri"/>
            </a:endParaRPr>
          </a:p>
          <a:p>
            <a:pPr marL="582295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u="sng" dirty="0"/>
              <a:t>Conversion to Grayscale</a:t>
            </a:r>
            <a:r>
              <a:rPr lang="en-US" sz="2300" dirty="0"/>
              <a:t>: Converted images to grayscale to simplify PRNU extraction.</a:t>
            </a:r>
            <a:endParaRPr lang="en-US" sz="2300" dirty="0">
              <a:cs typeface="Calibri"/>
            </a:endParaRPr>
          </a:p>
          <a:p>
            <a:pPr marL="582295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u="sng" dirty="0"/>
              <a:t>Histogram Equalization:</a:t>
            </a:r>
            <a:r>
              <a:rPr lang="en-US" sz="2300" dirty="0"/>
              <a:t> Applied histogram equalization for normalization.</a:t>
            </a:r>
            <a:endParaRPr lang="en-US" sz="2300" dirty="0">
              <a:cs typeface="Calibri"/>
            </a:endParaRPr>
          </a:p>
          <a:p>
            <a:pPr marL="582295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u="sng" dirty="0"/>
              <a:t>Resizing</a:t>
            </a:r>
            <a:r>
              <a:rPr lang="en-US" sz="2300" dirty="0"/>
              <a:t>: Resized images to a uniform size (700x1080 pixels)</a:t>
            </a:r>
            <a:endParaRPr lang="en-US" sz="2300" dirty="0">
              <a:cs typeface="Calibri"/>
            </a:endParaRPr>
          </a:p>
          <a:p>
            <a:pPr marL="582295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300" dirty="0"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00" dirty="0"/>
              <a:t>3. PRNU Extraction</a:t>
            </a:r>
            <a:endParaRPr lang="en-US" sz="2300" dirty="0">
              <a:cs typeface="Calibri"/>
            </a:endParaRPr>
          </a:p>
          <a:p>
            <a:pPr marL="560705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u="sng" dirty="0"/>
              <a:t>Denoising</a:t>
            </a:r>
            <a:r>
              <a:rPr lang="en-US" sz="2300" dirty="0"/>
              <a:t>: Used Gaussian filtering to remove scene content from images.</a:t>
            </a:r>
            <a:endParaRPr lang="en-US" sz="2300" dirty="0">
              <a:cs typeface="Calibri"/>
            </a:endParaRPr>
          </a:p>
          <a:p>
            <a:pPr marL="560705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u="sng" dirty="0"/>
              <a:t>Noise Residual Calculation:</a:t>
            </a:r>
            <a:r>
              <a:rPr lang="en-US" sz="2300" dirty="0"/>
              <a:t> Subtracted the denoised image from the original image to obtain the noise residual.</a:t>
            </a:r>
            <a:endParaRPr lang="en-US" sz="2300" dirty="0">
              <a:cs typeface="Calibri"/>
            </a:endParaRPr>
          </a:p>
          <a:p>
            <a:pPr marL="560705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u="sng" dirty="0"/>
              <a:t>Normalization</a:t>
            </a:r>
            <a:r>
              <a:rPr lang="en-US" sz="2300" dirty="0"/>
              <a:t>: Normalized the noise residual to highlight the PRNU pattern.</a:t>
            </a:r>
            <a:endParaRPr lang="en-US" sz="2300" dirty="0">
              <a:cs typeface="Calibri"/>
            </a:endParaRPr>
          </a:p>
          <a:p>
            <a:pPr marL="291465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300" dirty="0">
              <a:cs typeface="Calibri"/>
            </a:endParaRPr>
          </a:p>
          <a:p>
            <a:pPr marL="291465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300" dirty="0">
              <a:cs typeface="Calibri"/>
            </a:endParaRPr>
          </a:p>
        </p:txBody>
      </p: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8944177" cy="10287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2"/>
          <p:cNvSpPr txBox="1"/>
          <p:nvPr/>
        </p:nvSpPr>
        <p:spPr>
          <a:xfrm>
            <a:off x="1257301" y="418548"/>
            <a:ext cx="5832789" cy="27007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METODOLOGY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57301" y="2307539"/>
            <a:ext cx="6304900" cy="93557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300" dirty="0"/>
              <a:t>4. PRNU Averaging</a:t>
            </a:r>
            <a:endParaRPr lang="en-US" sz="2300" dirty="0">
              <a:cs typeface="Calibri"/>
            </a:endParaRPr>
          </a:p>
          <a:p>
            <a:pPr marL="603885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PRNU Calculation: Calculated the average PRNU pattern for each device using multiple images.</a:t>
            </a:r>
            <a:endParaRPr lang="en-US" sz="2300" dirty="0">
              <a:cs typeface="Calibri"/>
            </a:endParaRPr>
          </a:p>
          <a:p>
            <a:pPr marL="603885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300" dirty="0"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00" dirty="0"/>
              <a:t>5. Classification</a:t>
            </a:r>
            <a:endParaRPr lang="en-US" sz="2300" dirty="0">
              <a:cs typeface="Calibri"/>
            </a:endParaRPr>
          </a:p>
          <a:p>
            <a:pPr marL="56134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PRNU Comparison: Extracted PRNU from test images and compared it with the average PRNU patterns of the known devices.</a:t>
            </a:r>
            <a:endParaRPr lang="en-US" sz="2300" dirty="0">
              <a:cs typeface="Calibri"/>
            </a:endParaRPr>
          </a:p>
          <a:p>
            <a:pPr marL="56134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Similarity Measurement: Used Euclidean distance to measure the similarity between the PRNU patterns.</a:t>
            </a:r>
            <a:endParaRPr lang="en-US" sz="2300" dirty="0">
              <a:cs typeface="Calibri"/>
            </a:endParaRPr>
          </a:p>
          <a:p>
            <a:pPr marL="56134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Device Identification: Classified the test image to the device with the closest PRNU pattern.</a:t>
            </a:r>
            <a:endParaRPr lang="en-US" sz="2300" dirty="0">
              <a:cs typeface="Calibri"/>
            </a:endParaRPr>
          </a:p>
          <a:p>
            <a:pPr marL="28067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300" dirty="0">
              <a:cs typeface="Calibri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300" dirty="0"/>
              <a:t>6. Accuracy Calculation</a:t>
            </a:r>
            <a:endParaRPr lang="en-US" sz="2300" dirty="0">
              <a:cs typeface="Calibri"/>
            </a:endParaRPr>
          </a:p>
          <a:p>
            <a:pPr marL="603885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Testing: Used a set of labeled test images to evaluate the accuracy of the classification system.</a:t>
            </a:r>
            <a:endParaRPr lang="en-US" sz="2300" dirty="0">
              <a:cs typeface="Calibri"/>
            </a:endParaRPr>
          </a:p>
          <a:p>
            <a:pPr marL="603885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Metrics: Calculated the accuracy by comparing predicted labels with true labels.</a:t>
            </a:r>
            <a:endParaRPr lang="en-US" sz="2300" dirty="0">
              <a:cs typeface="Calibri"/>
            </a:endParaRPr>
          </a:p>
          <a:p>
            <a:pPr marL="28067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300" dirty="0">
              <a:cs typeface="Calibri"/>
            </a:endParaRPr>
          </a:p>
          <a:p>
            <a:pPr marL="301625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300" dirty="0">
              <a:cs typeface="Calibri"/>
            </a:endParaRPr>
          </a:p>
        </p:txBody>
      </p:sp>
      <p:pic>
        <p:nvPicPr>
          <p:cNvPr id="7" name="Graphic 6" descr="Fingerprint">
            <a:extLst>
              <a:ext uri="{FF2B5EF4-FFF2-40B4-BE49-F238E27FC236}">
                <a16:creationId xmlns:a16="http://schemas.microsoft.com/office/drawing/2014/main" id="{9CA9A80B-87CA-1329-93BD-927CE8E0F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9150" y="2313047"/>
            <a:ext cx="5761295" cy="576129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" y="0"/>
            <a:ext cx="18287997" cy="2363932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2193285" y="0"/>
            <a:ext cx="6094715" cy="2364618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61666" y="-7961667"/>
            <a:ext cx="2364669" cy="18288003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10"/>
          <p:cNvSpPr txBox="1"/>
          <p:nvPr/>
        </p:nvSpPr>
        <p:spPr>
          <a:xfrm>
            <a:off x="889548" y="523297"/>
            <a:ext cx="16233882" cy="1316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SCHEMA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883E9A1-2BBC-B874-CFD4-B6E32AEFE63E}"/>
              </a:ext>
            </a:extLst>
          </p:cNvPr>
          <p:cNvGrpSpPr/>
          <p:nvPr/>
        </p:nvGrpSpPr>
        <p:grpSpPr>
          <a:xfrm>
            <a:off x="-5073" y="1527681"/>
            <a:ext cx="17687703" cy="8758377"/>
            <a:chOff x="19774" y="-37729"/>
            <a:chExt cx="17463625" cy="9777136"/>
          </a:xfrm>
        </p:grpSpPr>
        <p:sp>
          <p:nvSpPr>
            <p:cNvPr id="33" name="Freeform 2">
              <a:extLst>
                <a:ext uri="{FF2B5EF4-FFF2-40B4-BE49-F238E27FC236}">
                  <a16:creationId xmlns:a16="http://schemas.microsoft.com/office/drawing/2014/main" id="{07930B25-DFCC-535B-E432-9F881C1A5C5C}"/>
                </a:ext>
              </a:extLst>
            </p:cNvPr>
            <p:cNvSpPr/>
            <p:nvPr/>
          </p:nvSpPr>
          <p:spPr>
            <a:xfrm>
              <a:off x="517686" y="7053791"/>
              <a:ext cx="2077112" cy="1510627"/>
            </a:xfrm>
            <a:custGeom>
              <a:avLst/>
              <a:gdLst/>
              <a:ahLst/>
              <a:cxnLst/>
              <a:rect l="l" t="t" r="r" b="b"/>
              <a:pathLst>
                <a:path w="2077112" h="1510627">
                  <a:moveTo>
                    <a:pt x="0" y="0"/>
                  </a:moveTo>
                  <a:lnTo>
                    <a:pt x="2077112" y="0"/>
                  </a:lnTo>
                  <a:lnTo>
                    <a:pt x="2077112" y="1510627"/>
                  </a:lnTo>
                  <a:lnTo>
                    <a:pt x="0" y="15106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">
              <a:extLst>
                <a:ext uri="{FF2B5EF4-FFF2-40B4-BE49-F238E27FC236}">
                  <a16:creationId xmlns:a16="http://schemas.microsoft.com/office/drawing/2014/main" id="{EF04C561-EB1A-49D3-8C4E-E1F9887C25FF}"/>
                </a:ext>
              </a:extLst>
            </p:cNvPr>
            <p:cNvSpPr/>
            <p:nvPr/>
          </p:nvSpPr>
          <p:spPr>
            <a:xfrm>
              <a:off x="708895" y="2186192"/>
              <a:ext cx="1685874" cy="2244092"/>
            </a:xfrm>
            <a:custGeom>
              <a:avLst/>
              <a:gdLst/>
              <a:ahLst/>
              <a:cxnLst/>
              <a:rect l="l" t="t" r="r" b="b"/>
              <a:pathLst>
                <a:path w="1685874" h="2244092">
                  <a:moveTo>
                    <a:pt x="0" y="0"/>
                  </a:moveTo>
                  <a:lnTo>
                    <a:pt x="1685874" y="0"/>
                  </a:lnTo>
                  <a:lnTo>
                    <a:pt x="1685874" y="2244092"/>
                  </a:lnTo>
                  <a:lnTo>
                    <a:pt x="0" y="2244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4">
              <a:extLst>
                <a:ext uri="{FF2B5EF4-FFF2-40B4-BE49-F238E27FC236}">
                  <a16:creationId xmlns:a16="http://schemas.microsoft.com/office/drawing/2014/main" id="{7744E999-D20C-D0BE-69EC-BF19068BACCB}"/>
                </a:ext>
              </a:extLst>
            </p:cNvPr>
            <p:cNvSpPr/>
            <p:nvPr/>
          </p:nvSpPr>
          <p:spPr>
            <a:xfrm>
              <a:off x="4064267" y="6818397"/>
              <a:ext cx="1744581" cy="2019515"/>
            </a:xfrm>
            <a:custGeom>
              <a:avLst/>
              <a:gdLst/>
              <a:ahLst/>
              <a:cxnLst/>
              <a:rect l="l" t="t" r="r" b="b"/>
              <a:pathLst>
                <a:path w="1744581" h="2019515">
                  <a:moveTo>
                    <a:pt x="0" y="0"/>
                  </a:moveTo>
                  <a:lnTo>
                    <a:pt x="1744581" y="0"/>
                  </a:lnTo>
                  <a:lnTo>
                    <a:pt x="1744581" y="2019515"/>
                  </a:lnTo>
                  <a:lnTo>
                    <a:pt x="0" y="20195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9288396F-46BF-C0B8-720B-6638397BB85A}"/>
                </a:ext>
              </a:extLst>
            </p:cNvPr>
            <p:cNvSpPr/>
            <p:nvPr/>
          </p:nvSpPr>
          <p:spPr>
            <a:xfrm>
              <a:off x="4307314" y="2182732"/>
              <a:ext cx="1744581" cy="2019515"/>
            </a:xfrm>
            <a:custGeom>
              <a:avLst/>
              <a:gdLst/>
              <a:ahLst/>
              <a:cxnLst/>
              <a:rect l="l" t="t" r="r" b="b"/>
              <a:pathLst>
                <a:path w="1744581" h="2019515">
                  <a:moveTo>
                    <a:pt x="0" y="0"/>
                  </a:moveTo>
                  <a:lnTo>
                    <a:pt x="1744581" y="0"/>
                  </a:lnTo>
                  <a:lnTo>
                    <a:pt x="1744581" y="2019515"/>
                  </a:lnTo>
                  <a:lnTo>
                    <a:pt x="0" y="20195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0781413D-D62A-7AD1-125C-96A1EB03B88B}"/>
                </a:ext>
              </a:extLst>
            </p:cNvPr>
            <p:cNvSpPr/>
            <p:nvPr/>
          </p:nvSpPr>
          <p:spPr>
            <a:xfrm>
              <a:off x="9066588" y="2182732"/>
              <a:ext cx="2363263" cy="2019515"/>
            </a:xfrm>
            <a:custGeom>
              <a:avLst/>
              <a:gdLst/>
              <a:ahLst/>
              <a:cxnLst/>
              <a:rect l="l" t="t" r="r" b="b"/>
              <a:pathLst>
                <a:path w="2363263" h="2019515">
                  <a:moveTo>
                    <a:pt x="0" y="0"/>
                  </a:moveTo>
                  <a:lnTo>
                    <a:pt x="2363262" y="0"/>
                  </a:lnTo>
                  <a:lnTo>
                    <a:pt x="2363262" y="2019515"/>
                  </a:lnTo>
                  <a:lnTo>
                    <a:pt x="0" y="20195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71603AF8-8488-80C6-6BEF-03EE37AFEA26}"/>
                </a:ext>
              </a:extLst>
            </p:cNvPr>
            <p:cNvSpPr/>
            <p:nvPr/>
          </p:nvSpPr>
          <p:spPr>
            <a:xfrm>
              <a:off x="14590991" y="2070445"/>
              <a:ext cx="2857498" cy="2309000"/>
            </a:xfrm>
            <a:custGeom>
              <a:avLst/>
              <a:gdLst/>
              <a:ahLst/>
              <a:cxnLst/>
              <a:rect l="l" t="t" r="r" b="b"/>
              <a:pathLst>
                <a:path w="2857498" h="2309000">
                  <a:moveTo>
                    <a:pt x="0" y="0"/>
                  </a:moveTo>
                  <a:lnTo>
                    <a:pt x="2857499" y="0"/>
                  </a:lnTo>
                  <a:lnTo>
                    <a:pt x="2857499" y="2309000"/>
                  </a:lnTo>
                  <a:lnTo>
                    <a:pt x="0" y="2309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30F64A98-F48D-6AC8-A069-BBCB6E1A4258}"/>
                </a:ext>
              </a:extLst>
            </p:cNvPr>
            <p:cNvSpPr/>
            <p:nvPr/>
          </p:nvSpPr>
          <p:spPr>
            <a:xfrm>
              <a:off x="7899847" y="6818397"/>
              <a:ext cx="2852235" cy="2304747"/>
            </a:xfrm>
            <a:custGeom>
              <a:avLst/>
              <a:gdLst/>
              <a:ahLst/>
              <a:cxnLst/>
              <a:rect l="l" t="t" r="r" b="b"/>
              <a:pathLst>
                <a:path w="2852235" h="2304747">
                  <a:moveTo>
                    <a:pt x="0" y="0"/>
                  </a:moveTo>
                  <a:lnTo>
                    <a:pt x="2852235" y="0"/>
                  </a:lnTo>
                  <a:lnTo>
                    <a:pt x="2852235" y="2304747"/>
                  </a:lnTo>
                  <a:lnTo>
                    <a:pt x="0" y="2304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AutoShape 9">
              <a:extLst>
                <a:ext uri="{FF2B5EF4-FFF2-40B4-BE49-F238E27FC236}">
                  <a16:creationId xmlns:a16="http://schemas.microsoft.com/office/drawing/2014/main" id="{7C90EC98-0920-B942-0D4F-71DDA6B83FD0}"/>
                </a:ext>
              </a:extLst>
            </p:cNvPr>
            <p:cNvSpPr/>
            <p:nvPr/>
          </p:nvSpPr>
          <p:spPr>
            <a:xfrm flipV="1">
              <a:off x="2090934" y="3192490"/>
              <a:ext cx="2216379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AutoShape 10">
              <a:extLst>
                <a:ext uri="{FF2B5EF4-FFF2-40B4-BE49-F238E27FC236}">
                  <a16:creationId xmlns:a16="http://schemas.microsoft.com/office/drawing/2014/main" id="{469D7D9E-A6FB-57BC-54D2-20812EC1A432}"/>
                </a:ext>
              </a:extLst>
            </p:cNvPr>
            <p:cNvSpPr/>
            <p:nvPr/>
          </p:nvSpPr>
          <p:spPr>
            <a:xfrm>
              <a:off x="6051895" y="3173441"/>
              <a:ext cx="3014692" cy="1905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AutoShape 11">
              <a:extLst>
                <a:ext uri="{FF2B5EF4-FFF2-40B4-BE49-F238E27FC236}">
                  <a16:creationId xmlns:a16="http://schemas.microsoft.com/office/drawing/2014/main" id="{1A1C4C79-7B9C-DDF5-5079-A135D63072BB}"/>
                </a:ext>
              </a:extLst>
            </p:cNvPr>
            <p:cNvSpPr/>
            <p:nvPr/>
          </p:nvSpPr>
          <p:spPr>
            <a:xfrm>
              <a:off x="10631537" y="3173441"/>
              <a:ext cx="3959454" cy="51504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AutoShape 12">
              <a:extLst>
                <a:ext uri="{FF2B5EF4-FFF2-40B4-BE49-F238E27FC236}">
                  <a16:creationId xmlns:a16="http://schemas.microsoft.com/office/drawing/2014/main" id="{DB2960EA-80BC-B8D3-9F05-815494710AEE}"/>
                </a:ext>
              </a:extLst>
            </p:cNvPr>
            <p:cNvSpPr/>
            <p:nvPr/>
          </p:nvSpPr>
          <p:spPr>
            <a:xfrm>
              <a:off x="5683468" y="7828154"/>
              <a:ext cx="2216379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AutoShape 13">
              <a:extLst>
                <a:ext uri="{FF2B5EF4-FFF2-40B4-BE49-F238E27FC236}">
                  <a16:creationId xmlns:a16="http://schemas.microsoft.com/office/drawing/2014/main" id="{04C6025E-5AA1-C05C-04CB-77286544F4D6}"/>
                </a:ext>
              </a:extLst>
            </p:cNvPr>
            <p:cNvSpPr/>
            <p:nvPr/>
          </p:nvSpPr>
          <p:spPr>
            <a:xfrm>
              <a:off x="2594798" y="7809104"/>
              <a:ext cx="1469469" cy="1905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AutoShape 14">
              <a:extLst>
                <a:ext uri="{FF2B5EF4-FFF2-40B4-BE49-F238E27FC236}">
                  <a16:creationId xmlns:a16="http://schemas.microsoft.com/office/drawing/2014/main" id="{7627EF78-405C-B959-504C-E5809FC6B058}"/>
                </a:ext>
              </a:extLst>
            </p:cNvPr>
            <p:cNvSpPr/>
            <p:nvPr/>
          </p:nvSpPr>
          <p:spPr>
            <a:xfrm>
              <a:off x="12947817" y="5693297"/>
              <a:ext cx="2219333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AutoShape 15">
              <a:extLst>
                <a:ext uri="{FF2B5EF4-FFF2-40B4-BE49-F238E27FC236}">
                  <a16:creationId xmlns:a16="http://schemas.microsoft.com/office/drawing/2014/main" id="{A2440E06-24CE-B42E-5E5B-988755084C36}"/>
                </a:ext>
              </a:extLst>
            </p:cNvPr>
            <p:cNvSpPr/>
            <p:nvPr/>
          </p:nvSpPr>
          <p:spPr>
            <a:xfrm flipV="1">
              <a:off x="15167150" y="4379444"/>
              <a:ext cx="852591" cy="1313853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AutoShape 16">
              <a:extLst>
                <a:ext uri="{FF2B5EF4-FFF2-40B4-BE49-F238E27FC236}">
                  <a16:creationId xmlns:a16="http://schemas.microsoft.com/office/drawing/2014/main" id="{310A830B-46A0-F315-2A84-49C0B1B075BD}"/>
                </a:ext>
              </a:extLst>
            </p:cNvPr>
            <p:cNvSpPr/>
            <p:nvPr/>
          </p:nvSpPr>
          <p:spPr>
            <a:xfrm>
              <a:off x="12947817" y="5623783"/>
              <a:ext cx="0" cy="1922214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AutoShape 17">
              <a:extLst>
                <a:ext uri="{FF2B5EF4-FFF2-40B4-BE49-F238E27FC236}">
                  <a16:creationId xmlns:a16="http://schemas.microsoft.com/office/drawing/2014/main" id="{61BC9A6A-F330-014B-A280-7952B7E991EE}"/>
                </a:ext>
              </a:extLst>
            </p:cNvPr>
            <p:cNvSpPr/>
            <p:nvPr/>
          </p:nvSpPr>
          <p:spPr>
            <a:xfrm flipV="1">
              <a:off x="10752082" y="7970770"/>
              <a:ext cx="1490516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18">
              <a:extLst>
                <a:ext uri="{FF2B5EF4-FFF2-40B4-BE49-F238E27FC236}">
                  <a16:creationId xmlns:a16="http://schemas.microsoft.com/office/drawing/2014/main" id="{F45C22C1-3BA8-EE54-DB80-A00A42F3B72B}"/>
                </a:ext>
              </a:extLst>
            </p:cNvPr>
            <p:cNvSpPr txBox="1"/>
            <p:nvPr/>
          </p:nvSpPr>
          <p:spPr>
            <a:xfrm>
              <a:off x="12272863" y="7625169"/>
              <a:ext cx="2672879" cy="632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5460"/>
                </a:lnSpc>
                <a:spcBef>
                  <a:spcPct val="0"/>
                </a:spcBef>
              </a:pPr>
              <a:r>
                <a:rPr lang="en-US" sz="3900" dirty="0">
                  <a:solidFill>
                    <a:srgbClr val="000000"/>
                  </a:solidFill>
                  <a:latin typeface="Seaford"/>
                </a:rPr>
                <a:t>Correlation</a:t>
              </a:r>
            </a:p>
          </p:txBody>
        </p:sp>
        <p:sp>
          <p:nvSpPr>
            <p:cNvPr id="50" name="TextBox 19">
              <a:extLst>
                <a:ext uri="{FF2B5EF4-FFF2-40B4-BE49-F238E27FC236}">
                  <a16:creationId xmlns:a16="http://schemas.microsoft.com/office/drawing/2014/main" id="{EC354028-CBED-2E3B-A598-A0D683E69E82}"/>
                </a:ext>
              </a:extLst>
            </p:cNvPr>
            <p:cNvSpPr txBox="1"/>
            <p:nvPr/>
          </p:nvSpPr>
          <p:spPr>
            <a:xfrm>
              <a:off x="16379073" y="6505826"/>
              <a:ext cx="1104326" cy="7059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5460"/>
                </a:lnSpc>
                <a:spcBef>
                  <a:spcPct val="0"/>
                </a:spcBef>
              </a:pPr>
              <a:r>
                <a:rPr lang="en-US" sz="3900" dirty="0">
                  <a:solidFill>
                    <a:srgbClr val="000000"/>
                  </a:solidFill>
                  <a:latin typeface="Seaford"/>
                </a:rPr>
                <a:t>YES</a:t>
              </a:r>
            </a:p>
          </p:txBody>
        </p:sp>
        <p:sp>
          <p:nvSpPr>
            <p:cNvPr id="51" name="TextBox 20">
              <a:extLst>
                <a:ext uri="{FF2B5EF4-FFF2-40B4-BE49-F238E27FC236}">
                  <a16:creationId xmlns:a16="http://schemas.microsoft.com/office/drawing/2014/main" id="{45DA28B9-35F5-3D1E-8784-319AEA20A535}"/>
                </a:ext>
              </a:extLst>
            </p:cNvPr>
            <p:cNvSpPr txBox="1"/>
            <p:nvPr/>
          </p:nvSpPr>
          <p:spPr>
            <a:xfrm>
              <a:off x="5839592" y="1751020"/>
              <a:ext cx="2800545" cy="1337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5460"/>
                </a:lnSpc>
                <a:spcBef>
                  <a:spcPct val="0"/>
                </a:spcBef>
              </a:pPr>
              <a:r>
                <a:rPr lang="en-US" sz="3900" dirty="0">
                  <a:solidFill>
                    <a:srgbClr val="000000"/>
                  </a:solidFill>
                  <a:latin typeface="Seaford"/>
                </a:rPr>
                <a:t>Noise Extraction</a:t>
              </a:r>
            </a:p>
          </p:txBody>
        </p:sp>
        <p:sp>
          <p:nvSpPr>
            <p:cNvPr id="52" name="TextBox 21">
              <a:extLst>
                <a:ext uri="{FF2B5EF4-FFF2-40B4-BE49-F238E27FC236}">
                  <a16:creationId xmlns:a16="http://schemas.microsoft.com/office/drawing/2014/main" id="{9B40CB3C-F396-2F48-9A4D-D9E58EC2B41B}"/>
                </a:ext>
              </a:extLst>
            </p:cNvPr>
            <p:cNvSpPr txBox="1"/>
            <p:nvPr/>
          </p:nvSpPr>
          <p:spPr>
            <a:xfrm>
              <a:off x="11343810" y="2415753"/>
              <a:ext cx="3324448" cy="7059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5460"/>
                </a:lnSpc>
                <a:spcBef>
                  <a:spcPct val="0"/>
                </a:spcBef>
              </a:pPr>
              <a:r>
                <a:rPr lang="en-US" sz="3900" dirty="0" err="1">
                  <a:solidFill>
                    <a:srgbClr val="000000"/>
                  </a:solidFill>
                  <a:latin typeface="Seaford"/>
                </a:rPr>
                <a:t>Prnu</a:t>
              </a:r>
              <a:r>
                <a:rPr lang="en-US" sz="3900" dirty="0">
                  <a:solidFill>
                    <a:srgbClr val="000000"/>
                  </a:solidFill>
                  <a:latin typeface="Seaford"/>
                </a:rPr>
                <a:t> estimate</a:t>
              </a:r>
            </a:p>
          </p:txBody>
        </p:sp>
        <p:sp>
          <p:nvSpPr>
            <p:cNvPr id="53" name="TextBox 22">
              <a:extLst>
                <a:ext uri="{FF2B5EF4-FFF2-40B4-BE49-F238E27FC236}">
                  <a16:creationId xmlns:a16="http://schemas.microsoft.com/office/drawing/2014/main" id="{9F011607-5CC4-989C-6F28-A746BEA385BF}"/>
                </a:ext>
              </a:extLst>
            </p:cNvPr>
            <p:cNvSpPr txBox="1"/>
            <p:nvPr/>
          </p:nvSpPr>
          <p:spPr>
            <a:xfrm>
              <a:off x="4168356" y="5969598"/>
              <a:ext cx="5787405" cy="632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5460"/>
                </a:lnSpc>
                <a:spcBef>
                  <a:spcPct val="0"/>
                </a:spcBef>
              </a:pPr>
              <a:r>
                <a:rPr lang="en-US" sz="3900" dirty="0">
                  <a:solidFill>
                    <a:srgbClr val="000000"/>
                  </a:solidFill>
                  <a:latin typeface="Seaford"/>
                </a:rPr>
                <a:t>residual noise extraction</a:t>
              </a:r>
            </a:p>
          </p:txBody>
        </p:sp>
        <p:sp>
          <p:nvSpPr>
            <p:cNvPr id="54" name="AutoShape 23">
              <a:extLst>
                <a:ext uri="{FF2B5EF4-FFF2-40B4-BE49-F238E27FC236}">
                  <a16:creationId xmlns:a16="http://schemas.microsoft.com/office/drawing/2014/main" id="{EF0BB687-546E-56A6-37F8-5662CC7A0D86}"/>
                </a:ext>
              </a:extLst>
            </p:cNvPr>
            <p:cNvSpPr/>
            <p:nvPr/>
          </p:nvSpPr>
          <p:spPr>
            <a:xfrm flipV="1">
              <a:off x="14993530" y="6942070"/>
              <a:ext cx="1385543" cy="911307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TextBox 24">
              <a:extLst>
                <a:ext uri="{FF2B5EF4-FFF2-40B4-BE49-F238E27FC236}">
                  <a16:creationId xmlns:a16="http://schemas.microsoft.com/office/drawing/2014/main" id="{3A1C6703-266F-EA15-6B7D-B40DF234E8A2}"/>
                </a:ext>
              </a:extLst>
            </p:cNvPr>
            <p:cNvSpPr txBox="1"/>
            <p:nvPr/>
          </p:nvSpPr>
          <p:spPr>
            <a:xfrm>
              <a:off x="16563740" y="8401668"/>
              <a:ext cx="761851" cy="1337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5460"/>
                </a:lnSpc>
                <a:spcBef>
                  <a:spcPct val="0"/>
                </a:spcBef>
              </a:pPr>
              <a:r>
                <a:rPr lang="en-US" sz="3900" dirty="0">
                  <a:solidFill>
                    <a:srgbClr val="000000"/>
                  </a:solidFill>
                  <a:latin typeface="Seaford"/>
                </a:rPr>
                <a:t>NO</a:t>
              </a:r>
            </a:p>
          </p:txBody>
        </p:sp>
        <p:sp>
          <p:nvSpPr>
            <p:cNvPr id="56" name="AutoShape 25">
              <a:extLst>
                <a:ext uri="{FF2B5EF4-FFF2-40B4-BE49-F238E27FC236}">
                  <a16:creationId xmlns:a16="http://schemas.microsoft.com/office/drawing/2014/main" id="{1B8A359C-3374-DC5D-B335-A22555484630}"/>
                </a:ext>
              </a:extLst>
            </p:cNvPr>
            <p:cNvSpPr/>
            <p:nvPr/>
          </p:nvSpPr>
          <p:spPr>
            <a:xfrm>
              <a:off x="14993530" y="7853377"/>
              <a:ext cx="1570210" cy="984535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TextBox 26">
              <a:extLst>
                <a:ext uri="{FF2B5EF4-FFF2-40B4-BE49-F238E27FC236}">
                  <a16:creationId xmlns:a16="http://schemas.microsoft.com/office/drawing/2014/main" id="{9E73D242-0A98-A553-FF3E-B3A67ED993AF}"/>
                </a:ext>
              </a:extLst>
            </p:cNvPr>
            <p:cNvSpPr txBox="1"/>
            <p:nvPr/>
          </p:nvSpPr>
          <p:spPr>
            <a:xfrm>
              <a:off x="19774" y="-37729"/>
              <a:ext cx="4499485" cy="14780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9799"/>
                </a:lnSpc>
                <a:spcBef>
                  <a:spcPct val="0"/>
                </a:spcBef>
              </a:pPr>
              <a:endParaRPr lang="en-US" sz="6950" dirty="0">
                <a:solidFill>
                  <a:srgbClr val="000000"/>
                </a:solidFill>
                <a:latin typeface="Seafo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4864813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5F55C16-BC21-49EF-A4FF-C3155BB93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2"/>
          <p:cNvSpPr txBox="1"/>
          <p:nvPr/>
        </p:nvSpPr>
        <p:spPr>
          <a:xfrm>
            <a:off x="9372600" y="547687"/>
            <a:ext cx="7658097" cy="2929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C5F069E-AFE6-4825-8945-46F2918A5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" y="0"/>
            <a:ext cx="9174854" cy="10287000"/>
          </a:xfrm>
          <a:custGeom>
            <a:avLst/>
            <a:gdLst>
              <a:gd name="connsiteX0" fmla="*/ 0 w 6116569"/>
              <a:gd name="connsiteY0" fmla="*/ 0 h 6879321"/>
              <a:gd name="connsiteX1" fmla="*/ 2935851 w 6116569"/>
              <a:gd name="connsiteY1" fmla="*/ 0 h 6879321"/>
              <a:gd name="connsiteX2" fmla="*/ 3238280 w 6116569"/>
              <a:gd name="connsiteY2" fmla="*/ 31980 h 6879321"/>
              <a:gd name="connsiteX3" fmla="*/ 3660541 w 6116569"/>
              <a:gd name="connsiteY3" fmla="*/ 550772 h 6879321"/>
              <a:gd name="connsiteX4" fmla="*/ 3808902 w 6116569"/>
              <a:gd name="connsiteY4" fmla="*/ 589860 h 6879321"/>
              <a:gd name="connsiteX5" fmla="*/ 4413762 w 6116569"/>
              <a:gd name="connsiteY5" fmla="*/ 625393 h 6879321"/>
              <a:gd name="connsiteX6" fmla="*/ 4567830 w 6116569"/>
              <a:gd name="connsiteY6" fmla="*/ 721333 h 6879321"/>
              <a:gd name="connsiteX7" fmla="*/ 4171247 w 6116569"/>
              <a:gd name="connsiteY7" fmla="*/ 792401 h 6879321"/>
              <a:gd name="connsiteX8" fmla="*/ 4376671 w 6116569"/>
              <a:gd name="connsiteY8" fmla="*/ 842148 h 6879321"/>
              <a:gd name="connsiteX9" fmla="*/ 4527887 w 6116569"/>
              <a:gd name="connsiteY9" fmla="*/ 813722 h 6879321"/>
              <a:gd name="connsiteX10" fmla="*/ 4633452 w 6116569"/>
              <a:gd name="connsiteY10" fmla="*/ 799508 h 6879321"/>
              <a:gd name="connsiteX11" fmla="*/ 4947293 w 6116569"/>
              <a:gd name="connsiteY11" fmla="*/ 870576 h 6879321"/>
              <a:gd name="connsiteX12" fmla="*/ 5263988 w 6116569"/>
              <a:gd name="connsiteY12" fmla="*/ 820828 h 6879321"/>
              <a:gd name="connsiteX13" fmla="*/ 5249723 w 6116569"/>
              <a:gd name="connsiteY13" fmla="*/ 895449 h 6879321"/>
              <a:gd name="connsiteX14" fmla="*/ 4744723 w 6116569"/>
              <a:gd name="connsiteY14" fmla="*/ 1197485 h 6879321"/>
              <a:gd name="connsiteX15" fmla="*/ 4767548 w 6116569"/>
              <a:gd name="connsiteY15" fmla="*/ 1346727 h 6879321"/>
              <a:gd name="connsiteX16" fmla="*/ 4539299 w 6116569"/>
              <a:gd name="connsiteY16" fmla="*/ 1421348 h 6879321"/>
              <a:gd name="connsiteX17" fmla="*/ 4607773 w 6116569"/>
              <a:gd name="connsiteY17" fmla="*/ 1485309 h 6879321"/>
              <a:gd name="connsiteX18" fmla="*/ 4579242 w 6116569"/>
              <a:gd name="connsiteY18" fmla="*/ 1535055 h 6879321"/>
              <a:gd name="connsiteX19" fmla="*/ 5278255 w 6116569"/>
              <a:gd name="connsiteY19" fmla="*/ 1609676 h 6879321"/>
              <a:gd name="connsiteX20" fmla="*/ 5771843 w 6116569"/>
              <a:gd name="connsiteY20" fmla="*/ 1630997 h 6879321"/>
              <a:gd name="connsiteX21" fmla="*/ 6105656 w 6116569"/>
              <a:gd name="connsiteY21" fmla="*/ 1748257 h 6879321"/>
              <a:gd name="connsiteX22" fmla="*/ 5691955 w 6116569"/>
              <a:gd name="connsiteY22" fmla="*/ 2167555 h 6879321"/>
              <a:gd name="connsiteX23" fmla="*/ 5475118 w 6116569"/>
              <a:gd name="connsiteY23" fmla="*/ 2348776 h 6879321"/>
              <a:gd name="connsiteX24" fmla="*/ 5826051 w 6116569"/>
              <a:gd name="connsiteY24" fmla="*/ 2291922 h 6879321"/>
              <a:gd name="connsiteX25" fmla="*/ 5552153 w 6116569"/>
              <a:gd name="connsiteY25" fmla="*/ 2597513 h 6879321"/>
              <a:gd name="connsiteX26" fmla="*/ 5603508 w 6116569"/>
              <a:gd name="connsiteY26" fmla="*/ 2647260 h 6879321"/>
              <a:gd name="connsiteX27" fmla="*/ 5700515 w 6116569"/>
              <a:gd name="connsiteY27" fmla="*/ 2679240 h 6879321"/>
              <a:gd name="connsiteX28" fmla="*/ 5246870 w 6116569"/>
              <a:gd name="connsiteY28" fmla="*/ 2888889 h 6879321"/>
              <a:gd name="connsiteX29" fmla="*/ 4836022 w 6116569"/>
              <a:gd name="connsiteY29" fmla="*/ 3169605 h 6879321"/>
              <a:gd name="connsiteX30" fmla="*/ 4736163 w 6116569"/>
              <a:gd name="connsiteY30" fmla="*/ 3233565 h 6879321"/>
              <a:gd name="connsiteX31" fmla="*/ 4853141 w 6116569"/>
              <a:gd name="connsiteY31" fmla="*/ 3233565 h 6879321"/>
              <a:gd name="connsiteX32" fmla="*/ 4944440 w 6116569"/>
              <a:gd name="connsiteY32" fmla="*/ 3226459 h 6879321"/>
              <a:gd name="connsiteX33" fmla="*/ 5109921 w 6116569"/>
              <a:gd name="connsiteY33" fmla="*/ 3283313 h 6879321"/>
              <a:gd name="connsiteX34" fmla="*/ 5694809 w 6116569"/>
              <a:gd name="connsiteY34" fmla="*/ 3141178 h 6879321"/>
              <a:gd name="connsiteX35" fmla="*/ 5566419 w 6116569"/>
              <a:gd name="connsiteY35" fmla="*/ 3301079 h 6879321"/>
              <a:gd name="connsiteX36" fmla="*/ 5415203 w 6116569"/>
              <a:gd name="connsiteY36" fmla="*/ 3397020 h 6879321"/>
              <a:gd name="connsiteX37" fmla="*/ 5612068 w 6116569"/>
              <a:gd name="connsiteY37" fmla="*/ 3432554 h 6879321"/>
              <a:gd name="connsiteX38" fmla="*/ 5206927 w 6116569"/>
              <a:gd name="connsiteY38" fmla="*/ 3599562 h 6879321"/>
              <a:gd name="connsiteX39" fmla="*/ 5301079 w 6116569"/>
              <a:gd name="connsiteY39" fmla="*/ 3723930 h 6879321"/>
              <a:gd name="connsiteX40" fmla="*/ 4507915 w 6116569"/>
              <a:gd name="connsiteY40" fmla="*/ 4306683 h 6879321"/>
              <a:gd name="connsiteX41" fmla="*/ 3982942 w 6116569"/>
              <a:gd name="connsiteY41" fmla="*/ 4587399 h 6879321"/>
              <a:gd name="connsiteX42" fmla="*/ 4185513 w 6116569"/>
              <a:gd name="connsiteY42" fmla="*/ 4541205 h 6879321"/>
              <a:gd name="connsiteX43" fmla="*/ 5212633 w 6116569"/>
              <a:gd name="connsiteY43" fmla="*/ 4455924 h 6879321"/>
              <a:gd name="connsiteX44" fmla="*/ 5312492 w 6116569"/>
              <a:gd name="connsiteY44" fmla="*/ 4473691 h 6879321"/>
              <a:gd name="connsiteX45" fmla="*/ 4596361 w 6116569"/>
              <a:gd name="connsiteY45" fmla="*/ 4818368 h 6879321"/>
              <a:gd name="connsiteX46" fmla="*/ 4873113 w 6116569"/>
              <a:gd name="connsiteY46" fmla="*/ 4885882 h 6879321"/>
              <a:gd name="connsiteX47" fmla="*/ 4935881 w 6116569"/>
              <a:gd name="connsiteY47" fmla="*/ 4914309 h 6879321"/>
              <a:gd name="connsiteX48" fmla="*/ 4873113 w 6116569"/>
              <a:gd name="connsiteY48" fmla="*/ 5003143 h 6879321"/>
              <a:gd name="connsiteX49" fmla="*/ 4721898 w 6116569"/>
              <a:gd name="connsiteY49" fmla="*/ 5095530 h 6879321"/>
              <a:gd name="connsiteX50" fmla="*/ 5132745 w 6116569"/>
              <a:gd name="connsiteY50" fmla="*/ 4949842 h 6879321"/>
              <a:gd name="connsiteX51" fmla="*/ 5101362 w 6116569"/>
              <a:gd name="connsiteY51" fmla="*/ 5081317 h 6879321"/>
              <a:gd name="connsiteX52" fmla="*/ 5138452 w 6116569"/>
              <a:gd name="connsiteY52" fmla="*/ 5198578 h 6879321"/>
              <a:gd name="connsiteX53" fmla="*/ 4904497 w 6116569"/>
              <a:gd name="connsiteY53" fmla="*/ 5362033 h 6879321"/>
              <a:gd name="connsiteX54" fmla="*/ 4579242 w 6116569"/>
              <a:gd name="connsiteY54" fmla="*/ 5674729 h 6879321"/>
              <a:gd name="connsiteX55" fmla="*/ 4253988 w 6116569"/>
              <a:gd name="connsiteY55" fmla="*/ 5884379 h 6879321"/>
              <a:gd name="connsiteX56" fmla="*/ 3985795 w 6116569"/>
              <a:gd name="connsiteY56" fmla="*/ 6069153 h 6879321"/>
              <a:gd name="connsiteX57" fmla="*/ 4231163 w 6116569"/>
              <a:gd name="connsiteY57" fmla="*/ 6030066 h 6879321"/>
              <a:gd name="connsiteX58" fmla="*/ 3814609 w 6116569"/>
              <a:gd name="connsiteY58" fmla="*/ 6317889 h 6879321"/>
              <a:gd name="connsiteX59" fmla="*/ 3751840 w 6116569"/>
              <a:gd name="connsiteY59" fmla="*/ 6339209 h 6879321"/>
              <a:gd name="connsiteX60" fmla="*/ 3089919 w 6116569"/>
              <a:gd name="connsiteY60" fmla="*/ 6563071 h 6879321"/>
              <a:gd name="connsiteX61" fmla="*/ 2961529 w 6116569"/>
              <a:gd name="connsiteY61" fmla="*/ 6662566 h 6879321"/>
              <a:gd name="connsiteX62" fmla="*/ 3107038 w 6116569"/>
              <a:gd name="connsiteY62" fmla="*/ 6673226 h 6879321"/>
              <a:gd name="connsiteX63" fmla="*/ 3594919 w 6116569"/>
              <a:gd name="connsiteY63" fmla="*/ 6591499 h 6879321"/>
              <a:gd name="connsiteX64" fmla="*/ 3261106 w 6116569"/>
              <a:gd name="connsiteY64" fmla="*/ 6726527 h 6879321"/>
              <a:gd name="connsiteX65" fmla="*/ 3620597 w 6116569"/>
              <a:gd name="connsiteY65" fmla="*/ 6740740 h 6879321"/>
              <a:gd name="connsiteX66" fmla="*/ 3703337 w 6116569"/>
              <a:gd name="connsiteY66" fmla="*/ 6826020 h 6879321"/>
              <a:gd name="connsiteX67" fmla="*/ 3689072 w 6116569"/>
              <a:gd name="connsiteY67" fmla="*/ 6879321 h 6879321"/>
              <a:gd name="connsiteX68" fmla="*/ 0 w 6116569"/>
              <a:gd name="connsiteY68" fmla="*/ 6879321 h 6879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FE93E244-EC9E-4992-3575-1D5BB84C5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1" y="2877161"/>
            <a:ext cx="4792806" cy="479280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372600" y="3745885"/>
            <a:ext cx="7658097" cy="5519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The dataset used for this project was the Vision dataset, specifically images from five different devices. This dataset was provided by </a:t>
            </a:r>
            <a:r>
              <a:rPr lang="en-US" sz="2800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Lesc DINFO UNIFI</a:t>
            </a:r>
            <a:r>
              <a:rPr lang="en-US" sz="2800" dirty="0"/>
              <a:t>. Special thanks to the provider for making this dataset available.</a:t>
            </a:r>
            <a:endParaRPr lang="en-US" sz="2800"/>
          </a:p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The 5 devices are:</a:t>
            </a:r>
            <a:endParaRPr lang="en-US" sz="2800"/>
          </a:p>
          <a:p>
            <a:pPr marL="84201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Samsung_GalaxyS3Mini </a:t>
            </a:r>
            <a:endParaRPr lang="en-US" sz="2800"/>
          </a:p>
          <a:p>
            <a:pPr marL="84201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Apple_iPhone4s </a:t>
            </a:r>
            <a:endParaRPr lang="en-US" sz="2800"/>
          </a:p>
          <a:p>
            <a:pPr marL="84201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Huawei_P9 </a:t>
            </a:r>
            <a:endParaRPr lang="en-US" sz="2800"/>
          </a:p>
          <a:p>
            <a:pPr marL="84201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LG_D290 </a:t>
            </a:r>
            <a:endParaRPr lang="en-US" sz="2800"/>
          </a:p>
          <a:p>
            <a:pPr marL="84201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Apple_iPhone5c</a:t>
            </a:r>
            <a:endParaRPr lang="en-US" sz="2800"/>
          </a:p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/>
          </a:p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/>
          </a:p>
        </p:txBody>
      </p:sp>
    </p:spTree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PRNU_Device_Recognition</dc:title>
  <cp:revision>189</cp:revision>
  <dcterms:created xsi:type="dcterms:W3CDTF">2006-08-16T00:00:00Z</dcterms:created>
  <dcterms:modified xsi:type="dcterms:W3CDTF">2024-06-01T23:44:39Z</dcterms:modified>
  <dc:identifier>DAGG7CjAxJQ</dc:identifier>
</cp:coreProperties>
</file>